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3"/>
  </p:notesMasterIdLst>
  <p:handoutMasterIdLst>
    <p:handoutMasterId r:id="rId14"/>
  </p:handoutMasterIdLst>
  <p:sldIdLst>
    <p:sldId id="256" r:id="rId3"/>
    <p:sldId id="266" r:id="rId4"/>
    <p:sldId id="258" r:id="rId5"/>
    <p:sldId id="262" r:id="rId6"/>
    <p:sldId id="259" r:id="rId7"/>
    <p:sldId id="260" r:id="rId8"/>
    <p:sldId id="261" r:id="rId9"/>
    <p:sldId id="263" r:id="rId10"/>
    <p:sldId id="264" r:id="rId11"/>
    <p:sldId id="265"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browse/>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5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538" y="-84"/>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4460544F-ED38-49F8-AF9A-53FA21917101}" type="datetimeFigureOut">
              <a:rPr lang="en-US" smtClean="0"/>
              <a:pPr/>
              <a:t>8/3/2011</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776FEF70-8385-4B2E-8966-B8660BFA548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43D4CCF-5846-4483-9169-2962EBF3AEDB}" type="datetimeFigureOut">
              <a:rPr lang="en-US" smtClean="0"/>
              <a:pPr/>
              <a:t>8/3/2011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FDC2BA6B-C747-4800-BCE0-517283F1F18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DC2BA6B-C747-4800-BCE0-517283F1F183}"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lvl1pPr>
              <a:defRPr sz="1600" b="1" i="1"/>
            </a:lvl1pPr>
          </a:lstStyle>
          <a:p>
            <a:r>
              <a:rPr lang="en-US" dirty="0" smtClean="0"/>
              <a:t>Lay Fast for Priests</a:t>
            </a:r>
            <a:endParaRPr lang="en-US" dirty="0"/>
          </a:p>
        </p:txBody>
      </p:sp>
      <p:sp>
        <p:nvSpPr>
          <p:cNvPr id="6" name="Slide Number Placeholder 5"/>
          <p:cNvSpPr>
            <a:spLocks noGrp="1"/>
          </p:cNvSpPr>
          <p:nvPr>
            <p:ph type="sldNum" sz="quarter" idx="12"/>
          </p:nvPr>
        </p:nvSpPr>
        <p:spPr/>
        <p:txBody>
          <a:bodyPr/>
          <a:lstStyle/>
          <a:p>
            <a:fld id="{3E3AEC12-1594-429E-A2D2-74B970360139}" type="slidenum">
              <a:rPr lang="en-US" smtClean="0"/>
              <a:pPr/>
              <a:t>‹#›</a:t>
            </a:fld>
            <a:endParaRPr lang="en-US" dirty="0"/>
          </a:p>
        </p:txBody>
      </p:sp>
      <p:sp>
        <p:nvSpPr>
          <p:cNvPr id="7" name="TextBox 6"/>
          <p:cNvSpPr txBox="1"/>
          <p:nvPr userDrawn="1"/>
        </p:nvSpPr>
        <p:spPr>
          <a:xfrm>
            <a:off x="2057400" y="304800"/>
            <a:ext cx="4724400" cy="584775"/>
          </a:xfrm>
          <a:prstGeom prst="rect">
            <a:avLst/>
          </a:prstGeom>
          <a:noFill/>
        </p:spPr>
        <p:txBody>
          <a:bodyPr wrap="square" rtlCol="0">
            <a:spAutoFit/>
          </a:bodyPr>
          <a:lstStyle/>
          <a:p>
            <a:pPr algn="ctr"/>
            <a:r>
              <a:rPr lang="en-US" sz="3200" b="1" dirty="0" smtClean="0"/>
              <a:t>Lay Fast for Priests 2011</a:t>
            </a:r>
            <a:endParaRPr lang="en-US" sz="3200" b="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E3A662-1EEC-4801-AD8B-EB60B31E71B4}" type="datetimeFigureOut">
              <a:rPr lang="en-US" smtClean="0"/>
              <a:pPr/>
              <a:t>8/3/2011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E3A662-1EEC-4801-AD8B-EB60B31E71B4}" type="datetimeFigureOut">
              <a:rPr lang="en-US" smtClean="0"/>
              <a:pPr/>
              <a:t>8/3/2011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E3A662-1EEC-4801-AD8B-EB60B31E71B4}" type="datetimeFigureOut">
              <a:rPr lang="en-US" smtClean="0"/>
              <a:pPr/>
              <a:t>8/3/2011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72A4C3-115E-48A1-8A9A-9A6ABC3694EB}" type="datetimeFigureOut">
              <a:rPr lang="en-US" smtClean="0"/>
              <a:pPr/>
              <a:t>8/3/2011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72A4C3-115E-48A1-8A9A-9A6ABC3694EB}" type="datetimeFigureOut">
              <a:rPr lang="en-US" smtClean="0"/>
              <a:pPr/>
              <a:t>8/3/2011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72A4C3-115E-48A1-8A9A-9A6ABC3694EB}" type="datetimeFigureOut">
              <a:rPr lang="en-US" smtClean="0"/>
              <a:pPr/>
              <a:t>8/3/2011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72A4C3-115E-48A1-8A9A-9A6ABC3694EB}" type="datetimeFigureOut">
              <a:rPr lang="en-US" smtClean="0"/>
              <a:pPr/>
              <a:t>8/3/2011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72A4C3-115E-48A1-8A9A-9A6ABC3694EB}" type="datetimeFigureOut">
              <a:rPr lang="en-US" smtClean="0"/>
              <a:pPr/>
              <a:t>8/3/2011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72A4C3-115E-48A1-8A9A-9A6ABC3694EB}" type="datetimeFigureOut">
              <a:rPr lang="en-US" smtClean="0"/>
              <a:pPr/>
              <a:t>8/3/2011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2A4C3-115E-48A1-8A9A-9A6ABC3694EB}" type="datetimeFigureOut">
              <a:rPr lang="en-US" smtClean="0"/>
              <a:pPr/>
              <a:t>8/3/2011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E3A662-1EEC-4801-AD8B-EB60B31E71B4}" type="datetimeFigureOut">
              <a:rPr lang="en-US" smtClean="0"/>
              <a:pPr/>
              <a:t>8/3/2011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72A4C3-115E-48A1-8A9A-9A6ABC3694EB}" type="datetimeFigureOut">
              <a:rPr lang="en-US" smtClean="0"/>
              <a:pPr/>
              <a:t>8/3/2011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72A4C3-115E-48A1-8A9A-9A6ABC3694EB}" type="datetimeFigureOut">
              <a:rPr lang="en-US" smtClean="0"/>
              <a:pPr/>
              <a:t>8/3/2011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72A4C3-115E-48A1-8A9A-9A6ABC3694EB}" type="datetimeFigureOut">
              <a:rPr lang="en-US" smtClean="0"/>
              <a:pPr/>
              <a:t>8/3/2011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72A4C3-115E-48A1-8A9A-9A6ABC3694EB}" type="datetimeFigureOut">
              <a:rPr lang="en-US" smtClean="0"/>
              <a:pPr/>
              <a:t>8/3/2011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3B34-93C6-4629-A58F-05815CA621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alphaModFix amt="20000"/>
            <a:lum/>
          </a:blip>
          <a:srcRect/>
          <a:stretch>
            <a:fillRect l="15000" t="15000" r="15000" b="1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lvl1pPr>
              <a:defRPr baseline="0"/>
            </a:lvl1pPr>
          </a:lstStyle>
          <a:p>
            <a:endParaRPr lang="en-US" dirty="0"/>
          </a:p>
        </p:txBody>
      </p:sp>
      <p:sp>
        <p:nvSpPr>
          <p:cNvPr id="6" name="Slide Number Placeholder 5"/>
          <p:cNvSpPr>
            <a:spLocks noGrp="1"/>
          </p:cNvSpPr>
          <p:nvPr>
            <p:ph type="sldNum" sz="quarter" idx="12"/>
          </p:nvPr>
        </p:nvSpPr>
        <p:spPr/>
        <p:txBody>
          <a:bodyPr/>
          <a:lstStyle/>
          <a:p>
            <a:fld id="{3E3AEC12-1594-429E-A2D2-74B970360139}" type="slidenum">
              <a:rPr lang="en-US" smtClean="0"/>
              <a:pPr/>
              <a:t>‹#›</a:t>
            </a:fld>
            <a:endParaRPr lang="en-US"/>
          </a:p>
        </p:txBody>
      </p:sp>
      <p:sp>
        <p:nvSpPr>
          <p:cNvPr id="9" name="TextBox 8"/>
          <p:cNvSpPr txBox="1"/>
          <p:nvPr userDrawn="1"/>
        </p:nvSpPr>
        <p:spPr>
          <a:xfrm>
            <a:off x="533400" y="1828800"/>
            <a:ext cx="8077200" cy="830997"/>
          </a:xfrm>
          <a:prstGeom prst="rect">
            <a:avLst/>
          </a:prstGeom>
          <a:noFill/>
        </p:spPr>
        <p:txBody>
          <a:bodyPr wrap="square" rtlCol="0">
            <a:spAutoFit/>
          </a:bodyPr>
          <a:lstStyle/>
          <a:p>
            <a:r>
              <a:rPr lang="en-US" sz="2400" b="1" i="1" kern="1200" dirty="0" smtClean="0">
                <a:solidFill>
                  <a:schemeClr val="tx1"/>
                </a:solidFill>
                <a:latin typeface="+mn-lt"/>
                <a:ea typeface="+mn-ea"/>
                <a:cs typeface="+mn-cs"/>
              </a:rPr>
              <a:t> </a:t>
            </a:r>
          </a:p>
          <a:p>
            <a:endParaRPr lang="en-US" sz="2400" b="1" i="1" dirty="0"/>
          </a:p>
        </p:txBody>
      </p:sp>
      <p:sp>
        <p:nvSpPr>
          <p:cNvPr id="11" name="TextBox 10"/>
          <p:cNvSpPr txBox="1"/>
          <p:nvPr userDrawn="1"/>
        </p:nvSpPr>
        <p:spPr>
          <a:xfrm>
            <a:off x="304800" y="6324600"/>
            <a:ext cx="5105400" cy="369332"/>
          </a:xfrm>
          <a:prstGeom prst="rect">
            <a:avLst/>
          </a:prstGeom>
          <a:noFill/>
        </p:spPr>
        <p:txBody>
          <a:bodyPr wrap="square" rtlCol="0">
            <a:spAutoFit/>
          </a:bodyPr>
          <a:lstStyle/>
          <a:p>
            <a:r>
              <a:rPr lang="en-US" b="1" dirty="0" smtClean="0"/>
              <a:t>Lay Fast for Priests – 22 October 2011</a:t>
            </a:r>
            <a:endParaRPr lang="en-US" b="1"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E3A662-1EEC-4801-AD8B-EB60B31E71B4}" type="datetimeFigureOut">
              <a:rPr lang="en-US" smtClean="0"/>
              <a:pPr/>
              <a:t>8/3/2011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E3A662-1EEC-4801-AD8B-EB60B31E71B4}" type="datetimeFigureOut">
              <a:rPr lang="en-US" smtClean="0"/>
              <a:pPr/>
              <a:t>8/3/2011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E3A662-1EEC-4801-AD8B-EB60B31E71B4}" type="datetimeFigureOut">
              <a:rPr lang="en-US" smtClean="0"/>
              <a:pPr/>
              <a:t>8/3/2011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E3A662-1EEC-4801-AD8B-EB60B31E71B4}" type="datetimeFigureOut">
              <a:rPr lang="en-US" smtClean="0"/>
              <a:pPr/>
              <a:t>8/3/2011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E3A662-1EEC-4801-AD8B-EB60B31E71B4}" type="datetimeFigureOut">
              <a:rPr lang="en-US" smtClean="0"/>
              <a:pPr/>
              <a:t>8/3/2011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E3A662-1EEC-4801-AD8B-EB60B31E71B4}" type="datetimeFigureOut">
              <a:rPr lang="en-US" smtClean="0"/>
              <a:pPr/>
              <a:t>8/3/2011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EC12-1594-429E-A2D2-74B97036013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E3A662-1EEC-4801-AD8B-EB60B31E71B4}" type="datetimeFigureOut">
              <a:rPr lang="en-US" smtClean="0"/>
              <a:pPr/>
              <a:t>8/3/2011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EC12-1594-429E-A2D2-74B97036013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2A4C3-115E-48A1-8A9A-9A6ABC3694EB}" type="datetimeFigureOut">
              <a:rPr lang="en-US" smtClean="0"/>
              <a:pPr/>
              <a:t>8/3/2011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C3B34-93C6-4629-A58F-05815CA621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Lay fast 2010 image 1.png"/>
          <p:cNvPicPr>
            <a:picLocks noChangeAspect="1"/>
          </p:cNvPicPr>
          <p:nvPr/>
        </p:nvPicPr>
        <p:blipFill>
          <a:blip r:embed="rId2"/>
          <a:stretch>
            <a:fillRect/>
          </a:stretch>
        </p:blipFill>
        <p:spPr>
          <a:xfrm>
            <a:off x="2362200" y="1143000"/>
            <a:ext cx="4346222" cy="4191000"/>
          </a:xfrm>
          <a:prstGeom prst="rect">
            <a:avLst/>
          </a:prstGeom>
        </p:spPr>
      </p:pic>
      <p:sp>
        <p:nvSpPr>
          <p:cNvPr id="17" name="TextBox 16"/>
          <p:cNvSpPr txBox="1"/>
          <p:nvPr/>
        </p:nvSpPr>
        <p:spPr>
          <a:xfrm>
            <a:off x="914400" y="5638800"/>
            <a:ext cx="7620000" cy="523220"/>
          </a:xfrm>
          <a:prstGeom prst="rect">
            <a:avLst/>
          </a:prstGeom>
          <a:noFill/>
        </p:spPr>
        <p:txBody>
          <a:bodyPr wrap="square" rtlCol="0">
            <a:spAutoFit/>
          </a:bodyPr>
          <a:lstStyle/>
          <a:p>
            <a:r>
              <a:rPr lang="en-US" sz="2800" b="1" dirty="0" smtClean="0"/>
              <a:t>Saturday, 22 October 2011 – Dawn until 3.00 PM</a:t>
            </a:r>
            <a:endParaRPr lang="en-US" sz="2800" b="1" dirty="0"/>
          </a:p>
        </p:txBody>
      </p:sp>
      <p:pic>
        <p:nvPicPr>
          <p:cNvPr id="2050" name="Picture 2"/>
          <p:cNvPicPr>
            <a:picLocks noChangeAspect="1" noChangeArrowheads="1"/>
          </p:cNvPicPr>
          <p:nvPr/>
        </p:nvPicPr>
        <p:blipFill>
          <a:blip r:embed="rId3"/>
          <a:srcRect/>
          <a:stretch>
            <a:fillRect/>
          </a:stretch>
        </p:blipFill>
        <p:spPr bwMode="auto">
          <a:xfrm>
            <a:off x="1524000" y="6096000"/>
            <a:ext cx="6292850" cy="39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en-US" b="1" dirty="0" smtClean="0">
                <a:solidFill>
                  <a:srgbClr val="0070C0"/>
                </a:solidFill>
              </a:rPr>
              <a:t>How do I sign up for the Fast?</a:t>
            </a:r>
            <a:endParaRPr lang="en-US" b="1" dirty="0">
              <a:solidFill>
                <a:srgbClr val="0070C0"/>
              </a:solidFill>
            </a:endParaRPr>
          </a:p>
        </p:txBody>
      </p:sp>
      <p:sp>
        <p:nvSpPr>
          <p:cNvPr id="6" name="TextBox 5"/>
          <p:cNvSpPr txBox="1"/>
          <p:nvPr/>
        </p:nvSpPr>
        <p:spPr>
          <a:xfrm>
            <a:off x="1600200" y="2057400"/>
            <a:ext cx="6172200" cy="2585323"/>
          </a:xfrm>
          <a:prstGeom prst="rect">
            <a:avLst/>
          </a:prstGeom>
          <a:noFill/>
        </p:spPr>
        <p:txBody>
          <a:bodyPr wrap="square" rtlCol="0">
            <a:spAutoFit/>
          </a:bodyPr>
          <a:lstStyle/>
          <a:p>
            <a:pPr algn="ctr"/>
            <a:r>
              <a:rPr lang="en-US" b="1" dirty="0"/>
              <a:t>The Sign Up sheets are at the back of the Church. </a:t>
            </a:r>
            <a:endParaRPr lang="en-US" b="1" dirty="0" smtClean="0"/>
          </a:p>
          <a:p>
            <a:pPr algn="ctr"/>
            <a:endParaRPr lang="en-US" b="1" dirty="0"/>
          </a:p>
          <a:p>
            <a:pPr algn="ctr"/>
            <a:r>
              <a:rPr lang="en-US" b="1" dirty="0" smtClean="0"/>
              <a:t>If </a:t>
            </a:r>
            <a:r>
              <a:rPr lang="en-US" b="1" dirty="0"/>
              <a:t>you would like to join us just write down your </a:t>
            </a:r>
            <a:r>
              <a:rPr lang="en-US" b="1" dirty="0" smtClean="0"/>
              <a:t>name </a:t>
            </a:r>
          </a:p>
          <a:p>
            <a:pPr algn="ctr"/>
            <a:r>
              <a:rPr lang="en-US" b="1" dirty="0" smtClean="0"/>
              <a:t>and </a:t>
            </a:r>
            <a:r>
              <a:rPr lang="en-US" b="1" dirty="0"/>
              <a:t>what you would like to fast from and </a:t>
            </a:r>
          </a:p>
          <a:p>
            <a:pPr algn="ctr"/>
            <a:r>
              <a:rPr lang="en-US" b="1" dirty="0" smtClean="0"/>
              <a:t>put </a:t>
            </a:r>
            <a:r>
              <a:rPr lang="en-US" b="1" dirty="0"/>
              <a:t>the slip in the basket at the back of the church </a:t>
            </a:r>
            <a:endParaRPr lang="en-US" b="1" dirty="0" smtClean="0"/>
          </a:p>
          <a:p>
            <a:pPr algn="ctr"/>
            <a:endParaRPr lang="en-US" b="1" dirty="0"/>
          </a:p>
          <a:p>
            <a:pPr algn="ctr"/>
            <a:r>
              <a:rPr lang="en-US" b="1" dirty="0" smtClean="0"/>
              <a:t>or </a:t>
            </a:r>
            <a:r>
              <a:rPr lang="en-US" b="1" dirty="0"/>
              <a:t>sign up </a:t>
            </a:r>
            <a:r>
              <a:rPr lang="en-US" b="1" dirty="0" smtClean="0"/>
              <a:t>online at </a:t>
            </a:r>
            <a:r>
              <a:rPr lang="en-US" b="1" dirty="0" smtClean="0">
                <a:solidFill>
                  <a:srgbClr val="FF0000"/>
                </a:solidFill>
              </a:rPr>
              <a:t>www.annaprae.com</a:t>
            </a:r>
            <a:r>
              <a:rPr lang="en-US" b="1" dirty="0" smtClean="0"/>
              <a:t> </a:t>
            </a:r>
            <a:endParaRPr lang="en-US" b="1" dirty="0"/>
          </a:p>
          <a:p>
            <a:pPr algn="ctr"/>
            <a:r>
              <a:rPr lang="en-US" b="1" dirty="0"/>
              <a:t> </a:t>
            </a:r>
          </a:p>
          <a:p>
            <a:pPr algn="ct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en-US" b="1" dirty="0" smtClean="0">
                <a:solidFill>
                  <a:srgbClr val="0070C0"/>
                </a:solidFill>
              </a:rPr>
              <a:t>When is the Lay Fast for Priests?</a:t>
            </a:r>
            <a:endParaRPr lang="en-US" b="1" dirty="0">
              <a:solidFill>
                <a:srgbClr val="0070C0"/>
              </a:solidFill>
            </a:endParaRPr>
          </a:p>
        </p:txBody>
      </p:sp>
      <p:sp>
        <p:nvSpPr>
          <p:cNvPr id="6" name="TextBox 5"/>
          <p:cNvSpPr txBox="1"/>
          <p:nvPr/>
        </p:nvSpPr>
        <p:spPr>
          <a:xfrm>
            <a:off x="1371600" y="1524000"/>
            <a:ext cx="6172200" cy="3970318"/>
          </a:xfrm>
          <a:prstGeom prst="rect">
            <a:avLst/>
          </a:prstGeom>
          <a:noFill/>
        </p:spPr>
        <p:txBody>
          <a:bodyPr wrap="square" rtlCol="0">
            <a:spAutoFit/>
          </a:bodyPr>
          <a:lstStyle/>
          <a:p>
            <a:pPr algn="ctr"/>
            <a:r>
              <a:rPr lang="en-US" b="1" dirty="0" smtClean="0">
                <a:solidFill>
                  <a:srgbClr val="FF0000"/>
                </a:solidFill>
              </a:rPr>
              <a:t>SATURDAY, 22 OCTOBER 2011</a:t>
            </a:r>
          </a:p>
          <a:p>
            <a:pPr algn="ctr"/>
            <a:endParaRPr lang="en-US" b="1" dirty="0"/>
          </a:p>
          <a:p>
            <a:pPr algn="ctr"/>
            <a:r>
              <a:rPr lang="en-US" b="1" dirty="0" smtClean="0"/>
              <a:t>FROM DAWN UNTIL 3.00 PM</a:t>
            </a:r>
          </a:p>
          <a:p>
            <a:pPr algn="ctr"/>
            <a:endParaRPr lang="en-US" b="1" dirty="0"/>
          </a:p>
          <a:p>
            <a:pPr algn="ctr"/>
            <a:r>
              <a:rPr lang="en-US" b="1" dirty="0" smtClean="0"/>
              <a:t>SIXTH, ANNUAL, GLOBAL DAY OF FAST AND PRAYER</a:t>
            </a:r>
          </a:p>
          <a:p>
            <a:pPr algn="ctr"/>
            <a:endParaRPr lang="en-US" b="1" dirty="0"/>
          </a:p>
          <a:p>
            <a:pPr algn="ctr"/>
            <a:r>
              <a:rPr lang="en-US" b="1" dirty="0" smtClean="0"/>
              <a:t>OFFERED IN COMMON WITH THE WHOLE BODY OF CHRIST</a:t>
            </a:r>
          </a:p>
          <a:p>
            <a:pPr algn="ctr"/>
            <a:endParaRPr lang="en-US" b="1" dirty="0"/>
          </a:p>
          <a:p>
            <a:pPr algn="ctr"/>
            <a:r>
              <a:rPr lang="en-US" b="1" dirty="0" smtClean="0"/>
              <a:t>LAY PEOPLE FAST FOR OUR PRIESTS</a:t>
            </a:r>
          </a:p>
          <a:p>
            <a:pPr algn="ctr"/>
            <a:endParaRPr lang="en-US" b="1" dirty="0"/>
          </a:p>
          <a:p>
            <a:pPr algn="ctr"/>
            <a:r>
              <a:rPr lang="en-US" b="1" dirty="0" smtClean="0"/>
              <a:t>PAST – PRESENT  - </a:t>
            </a:r>
            <a:r>
              <a:rPr lang="en-US" b="1" dirty="0" smtClean="0">
                <a:solidFill>
                  <a:srgbClr val="FF0000"/>
                </a:solidFill>
              </a:rPr>
              <a:t>AND FUTURE!</a:t>
            </a:r>
          </a:p>
          <a:p>
            <a:pPr algn="ctr"/>
            <a:endParaRPr lang="en-US" b="1" dirty="0"/>
          </a:p>
          <a:p>
            <a:pPr algn="ctr"/>
            <a:r>
              <a:rPr lang="en-US" b="1" dirty="0"/>
              <a:t> </a:t>
            </a:r>
          </a:p>
          <a:p>
            <a:pPr algn="ct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en-US" b="1" dirty="0" smtClean="0">
                <a:solidFill>
                  <a:srgbClr val="0070C0"/>
                </a:solidFill>
              </a:rPr>
              <a:t>Why fast?</a:t>
            </a:r>
            <a:endParaRPr lang="en-US" b="1" dirty="0">
              <a:solidFill>
                <a:srgbClr val="0070C0"/>
              </a:solidFill>
            </a:endParaRPr>
          </a:p>
        </p:txBody>
      </p:sp>
      <p:sp>
        <p:nvSpPr>
          <p:cNvPr id="3073" name="Rectangle 1"/>
          <p:cNvSpPr>
            <a:spLocks noChangeArrowheads="1"/>
          </p:cNvSpPr>
          <p:nvPr/>
        </p:nvSpPr>
        <p:spPr bwMode="auto">
          <a:xfrm>
            <a:off x="1828800" y="1905000"/>
            <a:ext cx="54864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b="1" i="1" dirty="0" smtClean="0">
                <a:solidFill>
                  <a:srgbClr val="FF0000"/>
                </a:solidFill>
              </a:rPr>
              <a:t>“…prayer united with fasting is the most powerful </a:t>
            </a:r>
          </a:p>
          <a:p>
            <a:pPr algn="ctr"/>
            <a:r>
              <a:rPr lang="en-US" b="1" i="1" dirty="0" smtClean="0">
                <a:solidFill>
                  <a:srgbClr val="FF0000"/>
                </a:solidFill>
              </a:rPr>
              <a:t>force in human history.” – Blessed John Paul II</a:t>
            </a:r>
            <a:endParaRPr lang="en-US" dirty="0" smtClean="0">
              <a:solidFill>
                <a:srgbClr val="FF0000"/>
              </a:solidFill>
            </a:endParaRPr>
          </a:p>
          <a:p>
            <a:pPr algn="ctr"/>
            <a:endParaRPr lang="en-US" b="1" dirty="0" smtClean="0"/>
          </a:p>
          <a:p>
            <a:pPr algn="ctr"/>
            <a:r>
              <a:rPr lang="en-US" b="1" dirty="0" smtClean="0"/>
              <a:t>Fasting </a:t>
            </a:r>
            <a:r>
              <a:rPr lang="en-US" b="1" dirty="0"/>
              <a:t>creates an </a:t>
            </a:r>
            <a:r>
              <a:rPr lang="en-US" b="1" dirty="0">
                <a:solidFill>
                  <a:srgbClr val="FF0000"/>
                </a:solidFill>
              </a:rPr>
              <a:t>impenetrable force </a:t>
            </a:r>
            <a:r>
              <a:rPr lang="en-US" b="1" dirty="0"/>
              <a:t>around the one prayed for.  </a:t>
            </a:r>
            <a:endParaRPr lang="en-US" b="1" dirty="0" smtClean="0"/>
          </a:p>
          <a:p>
            <a:pPr algn="ctr"/>
            <a:endParaRPr lang="en-US" b="1" dirty="0"/>
          </a:p>
          <a:p>
            <a:pPr algn="ctr"/>
            <a:r>
              <a:rPr lang="en-US" b="1" dirty="0" smtClean="0"/>
              <a:t>Priests </a:t>
            </a:r>
            <a:r>
              <a:rPr lang="en-US" b="1" dirty="0"/>
              <a:t>give us the Eucharist, and because all that is evil hates the </a:t>
            </a:r>
            <a:r>
              <a:rPr lang="en-US" b="1" dirty="0" smtClean="0"/>
              <a:t>Eucharist.</a:t>
            </a:r>
          </a:p>
          <a:p>
            <a:pPr algn="ctr"/>
            <a:endParaRPr lang="en-US" b="1" dirty="0"/>
          </a:p>
          <a:p>
            <a:pPr algn="ctr"/>
            <a:r>
              <a:rPr lang="en-US" b="1" dirty="0" smtClean="0"/>
              <a:t>Priests </a:t>
            </a:r>
            <a:r>
              <a:rPr lang="en-US" b="1" dirty="0"/>
              <a:t>need the power of our prayers. </a:t>
            </a:r>
            <a:endParaRPr lang="en-US" b="1" dirty="0" smtClean="0"/>
          </a:p>
          <a:p>
            <a:pPr algn="ctr"/>
            <a:endParaRPr lang="en-US" b="1" dirty="0"/>
          </a:p>
          <a:p>
            <a:pPr algn="ctr"/>
            <a:r>
              <a:rPr lang="en-US" b="1" dirty="0" smtClean="0"/>
              <a:t>Fasting </a:t>
            </a:r>
            <a:r>
              <a:rPr lang="en-US" b="1" dirty="0"/>
              <a:t>is praying with the body.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en-US" b="1" dirty="0" smtClean="0">
                <a:solidFill>
                  <a:srgbClr val="0070C0"/>
                </a:solidFill>
              </a:rPr>
              <a:t>Why fast for priests?</a:t>
            </a:r>
            <a:endParaRPr lang="en-US" b="1" dirty="0">
              <a:solidFill>
                <a:srgbClr val="0070C0"/>
              </a:solidFill>
            </a:endParaRPr>
          </a:p>
        </p:txBody>
      </p:sp>
      <p:sp>
        <p:nvSpPr>
          <p:cNvPr id="3073" name="Rectangle 1"/>
          <p:cNvSpPr>
            <a:spLocks noChangeArrowheads="1"/>
          </p:cNvSpPr>
          <p:nvPr/>
        </p:nvSpPr>
        <p:spPr bwMode="auto">
          <a:xfrm>
            <a:off x="2971800" y="1676400"/>
            <a:ext cx="3199914" cy="34163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b="1" i="1"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The Eucharist,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b="1" i="1"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brought to us by the priest,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b="1" i="1"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has immense power. </a:t>
            </a:r>
          </a:p>
          <a:p>
            <a:pPr marL="0" marR="0" lvl="0" indent="0" algn="ctr" defTabSz="914400" rtl="0" eaLnBrk="1" fontAlgn="base" latinLnBrk="0" hangingPunct="1">
              <a:lnSpc>
                <a:spcPct val="100000"/>
              </a:lnSpc>
              <a:spcBef>
                <a:spcPct val="0"/>
              </a:spcBef>
              <a:spcAft>
                <a:spcPct val="0"/>
              </a:spcAft>
              <a:buClrTx/>
              <a:buSzTx/>
              <a:buFontTx/>
              <a:buNone/>
              <a:tabLst/>
            </a:pPr>
            <a:endParaRPr lang="en-US" altLang="ja-JP" b="1" i="1" dirty="0">
              <a:latin typeface="Century Gothic" pitchFamily="34" charset="0"/>
              <a:ea typeface="MS Minch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b="1" i="1"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b="1" i="1"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It is the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b="1" i="1"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b="1" i="1" u="none" strike="noStrike" cap="none" normalizeH="0" baseline="0" dirty="0" smtClean="0">
                <a:ln>
                  <a:noFill/>
                </a:ln>
                <a:solidFill>
                  <a:srgbClr val="FF0000"/>
                </a:solidFill>
                <a:effectLst/>
                <a:latin typeface="Century Gothic" pitchFamily="34" charset="0"/>
                <a:ea typeface="MS Mincho" pitchFamily="49" charset="-128"/>
                <a:cs typeface="Times New Roman" pitchFamily="18" charset="0"/>
              </a:rPr>
              <a:t>“source and summit”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b="1" i="1" u="none" strike="noStrike" cap="none" normalizeH="0" baseline="0" dirty="0" smtClean="0">
                <a:ln>
                  <a:noFill/>
                </a:ln>
                <a:solidFill>
                  <a:srgbClr val="FF0000"/>
                </a:solidFill>
                <a:effectLst/>
                <a:latin typeface="Century Gothic" pitchFamily="34" charset="0"/>
                <a:ea typeface="MS Mincho" pitchFamily="49" charset="-128"/>
                <a:cs typeface="Times New Roman" pitchFamily="18" charset="0"/>
              </a:rPr>
              <a:t>(Lumen Gentium) </a:t>
            </a:r>
          </a:p>
          <a:p>
            <a:pPr marL="0" marR="0" lvl="0" indent="0" algn="ctr" defTabSz="914400" rtl="0" eaLnBrk="1" fontAlgn="base" latinLnBrk="0" hangingPunct="1">
              <a:lnSpc>
                <a:spcPct val="100000"/>
              </a:lnSpc>
              <a:spcBef>
                <a:spcPct val="0"/>
              </a:spcBef>
              <a:spcAft>
                <a:spcPct val="0"/>
              </a:spcAft>
              <a:buClrTx/>
              <a:buSzTx/>
              <a:buFontTx/>
              <a:buNone/>
              <a:tabLst/>
            </a:pPr>
            <a:endParaRPr lang="en-US" altLang="ja-JP" b="1" i="1" dirty="0">
              <a:latin typeface="Century Gothic" pitchFamily="34" charset="0"/>
              <a:ea typeface="MS Minch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b="1" i="1"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of our Catholic life. </a:t>
            </a:r>
            <a:endParaRPr kumimoji="0" lang="en-US" altLang="ja-JP" b="1" i="1"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ja-JP" b="1" i="1"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en-US" b="1" dirty="0" smtClean="0">
                <a:solidFill>
                  <a:srgbClr val="0070C0"/>
                </a:solidFill>
              </a:rPr>
              <a:t>The Eucharist</a:t>
            </a:r>
            <a:endParaRPr lang="en-US" b="1" dirty="0">
              <a:solidFill>
                <a:srgbClr val="0070C0"/>
              </a:solidFill>
            </a:endParaRPr>
          </a:p>
        </p:txBody>
      </p:sp>
      <p:sp>
        <p:nvSpPr>
          <p:cNvPr id="2049" name="Rectangle 1"/>
          <p:cNvSpPr>
            <a:spLocks noChangeArrowheads="1"/>
          </p:cNvSpPr>
          <p:nvPr/>
        </p:nvSpPr>
        <p:spPr bwMode="auto">
          <a:xfrm>
            <a:off x="685800" y="1676400"/>
            <a:ext cx="80772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Jesus Christ told St Gertrude that for every Eucharist we receive </a:t>
            </a:r>
            <a:r>
              <a:rPr kumimoji="0" lang="en-US" altLang="ja-JP" b="1" i="1"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with devotion</a:t>
            </a:r>
            <a:r>
              <a:rPr kumimoji="0" lang="en-US" altLang="ja-JP" b="1" i="0"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 He will send a Saint to comfort us at our death.</a:t>
            </a:r>
            <a:endParaRPr kumimoji="0" lang="en-US" altLang="ja-JP"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b="1" i="0"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
            </a:r>
            <a:br>
              <a:rPr kumimoji="0" lang="en-US" altLang="ja-JP" b="1" i="0"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br>
            <a:r>
              <a:rPr kumimoji="0" lang="en-US" altLang="ja-JP" b="1" i="0"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St Bridget of Sweden teaches us that at the moment of Consecration, numberless angels come down and surround and look upon the priest, bowing toward him in reverential awe as he holds high the body of Christ.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ja-JP" b="1" dirty="0">
              <a:latin typeface="Century Gothic" pitchFamily="34"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b="1" i="0" u="none" strike="noStrike" cap="none" normalizeH="0" baseline="0" dirty="0" smtClean="0">
                <a:ln>
                  <a:noFill/>
                </a:ln>
                <a:solidFill>
                  <a:schemeClr val="tx1"/>
                </a:solidFill>
                <a:effectLst/>
                <a:latin typeface="Century Gothic" pitchFamily="34" charset="0"/>
                <a:ea typeface="MS Mincho" pitchFamily="49" charset="-128"/>
                <a:cs typeface="Times New Roman" pitchFamily="18" charset="0"/>
              </a:rPr>
              <a:t>All evil takes flight in terror.</a:t>
            </a:r>
            <a:endParaRPr kumimoji="0" lang="en-US" altLang="ja-JP" b="1"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en-US" b="1" dirty="0" smtClean="0">
                <a:solidFill>
                  <a:srgbClr val="0070C0"/>
                </a:solidFill>
              </a:rPr>
              <a:t>Oneness in Time</a:t>
            </a:r>
            <a:endParaRPr lang="en-US" b="1" dirty="0">
              <a:solidFill>
                <a:srgbClr val="0070C0"/>
              </a:solidFill>
            </a:endParaRPr>
          </a:p>
        </p:txBody>
      </p:sp>
      <p:sp>
        <p:nvSpPr>
          <p:cNvPr id="2049" name="Rectangle 1"/>
          <p:cNvSpPr>
            <a:spLocks noChangeArrowheads="1"/>
          </p:cNvSpPr>
          <p:nvPr/>
        </p:nvSpPr>
        <p:spPr bwMode="auto">
          <a:xfrm>
            <a:off x="2133600" y="1371600"/>
            <a:ext cx="51054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en-US" b="1" dirty="0" smtClean="0"/>
              <a:t>Blessed </a:t>
            </a:r>
            <a:r>
              <a:rPr lang="en-US" b="1" dirty="0"/>
              <a:t>John Paul II taught us that during the Consecration, all time meets in the Eucharist. </a:t>
            </a:r>
            <a:endParaRPr lang="en-US" b="1" dirty="0" smtClean="0"/>
          </a:p>
          <a:p>
            <a:pPr lvl="0" algn="ctr" fontAlgn="base">
              <a:spcBef>
                <a:spcPct val="0"/>
              </a:spcBef>
              <a:spcAft>
                <a:spcPct val="0"/>
              </a:spcAft>
            </a:pPr>
            <a:endParaRPr lang="en-US" b="1" dirty="0" smtClean="0"/>
          </a:p>
          <a:p>
            <a:pPr lvl="0" algn="ctr" fontAlgn="base">
              <a:spcBef>
                <a:spcPct val="0"/>
              </a:spcBef>
              <a:spcAft>
                <a:spcPct val="0"/>
              </a:spcAft>
            </a:pPr>
            <a:r>
              <a:rPr lang="en-US" b="1" dirty="0" smtClean="0"/>
              <a:t>A </a:t>
            </a:r>
            <a:r>
              <a:rPr lang="en-US" b="1" dirty="0"/>
              <a:t>mysterious </a:t>
            </a:r>
            <a:r>
              <a:rPr lang="en-US" b="1" dirty="0">
                <a:solidFill>
                  <a:srgbClr val="FF0000"/>
                </a:solidFill>
              </a:rPr>
              <a:t>“oneness in time” </a:t>
            </a:r>
            <a:endParaRPr lang="en-US" b="1" dirty="0" smtClean="0">
              <a:solidFill>
                <a:srgbClr val="FF0000"/>
              </a:solidFill>
            </a:endParaRPr>
          </a:p>
          <a:p>
            <a:pPr lvl="0" algn="ctr" fontAlgn="base">
              <a:spcBef>
                <a:spcPct val="0"/>
              </a:spcBef>
              <a:spcAft>
                <a:spcPct val="0"/>
              </a:spcAft>
            </a:pPr>
            <a:r>
              <a:rPr lang="en-US" b="1" dirty="0" smtClean="0"/>
              <a:t>(</a:t>
            </a:r>
            <a:r>
              <a:rPr lang="en-US" b="1" dirty="0"/>
              <a:t>Ecclesia de </a:t>
            </a:r>
            <a:r>
              <a:rPr lang="en-US" b="1" dirty="0" err="1"/>
              <a:t>Eucharistia</a:t>
            </a:r>
            <a:r>
              <a:rPr lang="en-US" b="1" dirty="0"/>
              <a:t>) </a:t>
            </a:r>
            <a:endParaRPr lang="en-US" b="1" dirty="0" smtClean="0"/>
          </a:p>
          <a:p>
            <a:pPr lvl="0" algn="ctr" fontAlgn="base">
              <a:spcBef>
                <a:spcPct val="0"/>
              </a:spcBef>
              <a:spcAft>
                <a:spcPct val="0"/>
              </a:spcAft>
            </a:pPr>
            <a:r>
              <a:rPr lang="en-US" b="1" dirty="0" smtClean="0"/>
              <a:t>happens </a:t>
            </a:r>
            <a:r>
              <a:rPr lang="en-US" b="1" dirty="0"/>
              <a:t>and we are drawn into the mind and person of Christ present, on Calvary yet also mysteriously present at the Resurrection. </a:t>
            </a:r>
            <a:endParaRPr lang="en-US" b="1" dirty="0" smtClean="0"/>
          </a:p>
          <a:p>
            <a:pPr lvl="0" algn="ctr" fontAlgn="base">
              <a:spcBef>
                <a:spcPct val="0"/>
              </a:spcBef>
              <a:spcAft>
                <a:spcPct val="0"/>
              </a:spcAft>
            </a:pPr>
            <a:endParaRPr lang="en-US" b="1" dirty="0"/>
          </a:p>
          <a:p>
            <a:pPr lvl="0" algn="ctr" fontAlgn="base">
              <a:spcBef>
                <a:spcPct val="0"/>
              </a:spcBef>
              <a:spcAft>
                <a:spcPct val="0"/>
              </a:spcAft>
            </a:pPr>
            <a:r>
              <a:rPr lang="en-US" b="1" dirty="0" smtClean="0"/>
              <a:t>Everyone </a:t>
            </a:r>
            <a:r>
              <a:rPr lang="en-US" b="1" dirty="0"/>
              <a:t>who ever was and who has died in </a:t>
            </a:r>
            <a:endParaRPr lang="en-US" b="1" dirty="0" smtClean="0"/>
          </a:p>
          <a:p>
            <a:pPr lvl="0" algn="ctr" fontAlgn="base">
              <a:spcBef>
                <a:spcPct val="0"/>
              </a:spcBef>
              <a:spcAft>
                <a:spcPct val="0"/>
              </a:spcAft>
            </a:pPr>
            <a:r>
              <a:rPr lang="en-US" b="1" dirty="0" smtClean="0"/>
              <a:t>“</a:t>
            </a:r>
            <a:r>
              <a:rPr lang="en-US" b="1" dirty="0"/>
              <a:t>the grace and friendship of God” (Article 988 CCC</a:t>
            </a:r>
            <a:r>
              <a:rPr lang="en-US" b="1" dirty="0" smtClean="0"/>
              <a:t>) now lives </a:t>
            </a:r>
            <a:r>
              <a:rPr lang="en-US" b="1" dirty="0"/>
              <a:t>in Christ </a:t>
            </a:r>
            <a:r>
              <a:rPr lang="en-US" b="1" dirty="0" smtClean="0"/>
              <a:t>.</a:t>
            </a:r>
          </a:p>
          <a:p>
            <a:pPr lvl="0" algn="ctr" fontAlgn="base">
              <a:spcBef>
                <a:spcPct val="0"/>
              </a:spcBef>
              <a:spcAft>
                <a:spcPct val="0"/>
              </a:spcAft>
            </a:pPr>
            <a:endParaRPr lang="en-US" b="1" dirty="0"/>
          </a:p>
        </p:txBody>
      </p:sp>
      <p:pic>
        <p:nvPicPr>
          <p:cNvPr id="1026" name="Picture 2"/>
          <p:cNvPicPr>
            <a:picLocks noChangeAspect="1" noChangeArrowheads="1"/>
          </p:cNvPicPr>
          <p:nvPr/>
        </p:nvPicPr>
        <p:blipFill>
          <a:blip r:embed="rId2"/>
          <a:srcRect/>
          <a:stretch>
            <a:fillRect/>
          </a:stretch>
        </p:blipFill>
        <p:spPr bwMode="auto">
          <a:xfrm>
            <a:off x="3962400" y="4724400"/>
            <a:ext cx="1362075" cy="16450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en-US" b="1" dirty="0" smtClean="0">
                <a:solidFill>
                  <a:srgbClr val="0070C0"/>
                </a:solidFill>
              </a:rPr>
              <a:t>No priest, no Eucharist</a:t>
            </a:r>
            <a:endParaRPr lang="en-US" b="1" dirty="0">
              <a:solidFill>
                <a:srgbClr val="0070C0"/>
              </a:solidFill>
            </a:endParaRPr>
          </a:p>
        </p:txBody>
      </p:sp>
      <p:sp>
        <p:nvSpPr>
          <p:cNvPr id="2049" name="Rectangle 1"/>
          <p:cNvSpPr>
            <a:spLocks noChangeArrowheads="1"/>
          </p:cNvSpPr>
          <p:nvPr/>
        </p:nvSpPr>
        <p:spPr bwMode="auto">
          <a:xfrm>
            <a:off x="685800" y="1447800"/>
            <a:ext cx="80772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dirty="0"/>
              <a:t>The priest lends his voice to Christ at the Consecration and the Lord becomes present to us. </a:t>
            </a:r>
            <a:endParaRPr lang="en-US" b="1" dirty="0" smtClean="0"/>
          </a:p>
          <a:p>
            <a:endParaRPr lang="en-US" b="1" dirty="0" smtClean="0"/>
          </a:p>
          <a:p>
            <a:endParaRPr lang="en-US" b="1" dirty="0"/>
          </a:p>
          <a:p>
            <a:r>
              <a:rPr lang="en-US" sz="3600" b="1" dirty="0" smtClean="0">
                <a:solidFill>
                  <a:srgbClr val="FF0000"/>
                </a:solidFill>
              </a:rPr>
              <a:t>Without </a:t>
            </a:r>
            <a:r>
              <a:rPr lang="en-US" sz="3600" b="1" dirty="0">
                <a:solidFill>
                  <a:srgbClr val="FF0000"/>
                </a:solidFill>
              </a:rPr>
              <a:t>the priest, we would not have the Eucharist. </a:t>
            </a:r>
            <a:endParaRPr lang="en-US" sz="3600" b="1" dirty="0" smtClean="0">
              <a:solidFill>
                <a:srgbClr val="FF0000"/>
              </a:solidFill>
            </a:endParaRPr>
          </a:p>
          <a:p>
            <a:endParaRPr lang="en-US" b="1" dirty="0" smtClean="0"/>
          </a:p>
          <a:p>
            <a:endParaRPr lang="en-US" b="1" dirty="0"/>
          </a:p>
          <a:p>
            <a:r>
              <a:rPr lang="en-US" b="1" dirty="0" smtClean="0"/>
              <a:t>God </a:t>
            </a:r>
            <a:r>
              <a:rPr lang="en-US" b="1" dirty="0"/>
              <a:t>the Father told St Catherine of Siena that priests are His “Christs” (The Dialogue).</a:t>
            </a:r>
          </a:p>
          <a:p>
            <a:r>
              <a:rPr lang="en-US" b="1" dirty="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457200" y="152400"/>
            <a:ext cx="8229600" cy="715962"/>
          </a:xfrm>
        </p:spPr>
        <p:txBody>
          <a:bodyPr>
            <a:normAutofit fontScale="90000"/>
          </a:bodyPr>
          <a:lstStyle/>
          <a:p>
            <a:r>
              <a:rPr lang="en-US" b="1" dirty="0" smtClean="0">
                <a:solidFill>
                  <a:srgbClr val="0070C0"/>
                </a:solidFill>
              </a:rPr>
              <a:t>Where is the Lay Fast taking place?</a:t>
            </a:r>
            <a:endParaRPr lang="en-US" b="1" dirty="0">
              <a:solidFill>
                <a:srgbClr val="0070C0"/>
              </a:solidFill>
            </a:endParaRPr>
          </a:p>
        </p:txBody>
      </p:sp>
      <p:sp>
        <p:nvSpPr>
          <p:cNvPr id="4" name="TextBox 3"/>
          <p:cNvSpPr txBox="1"/>
          <p:nvPr/>
        </p:nvSpPr>
        <p:spPr>
          <a:xfrm>
            <a:off x="1447800" y="1524000"/>
            <a:ext cx="6172200" cy="3693319"/>
          </a:xfrm>
          <a:prstGeom prst="rect">
            <a:avLst/>
          </a:prstGeom>
          <a:noFill/>
        </p:spPr>
        <p:txBody>
          <a:bodyPr wrap="square" rtlCol="0">
            <a:spAutoFit/>
          </a:bodyPr>
          <a:lstStyle/>
          <a:p>
            <a:pPr algn="ctr"/>
            <a:r>
              <a:rPr lang="en-US" b="1" dirty="0" smtClean="0">
                <a:solidFill>
                  <a:srgbClr val="FF0000"/>
                </a:solidFill>
              </a:rPr>
              <a:t>Everywhere!</a:t>
            </a:r>
            <a:endParaRPr lang="en-US" b="1" dirty="0">
              <a:solidFill>
                <a:srgbClr val="FF0000"/>
              </a:solidFill>
            </a:endParaRPr>
          </a:p>
          <a:p>
            <a:pPr algn="ctr"/>
            <a:r>
              <a:rPr lang="en-US" b="1" dirty="0"/>
              <a:t> </a:t>
            </a:r>
          </a:p>
          <a:p>
            <a:pPr algn="ctr"/>
            <a:r>
              <a:rPr lang="en-US" b="1" dirty="0" smtClean="0"/>
              <a:t>Many countries </a:t>
            </a:r>
            <a:r>
              <a:rPr lang="en-US" b="1" dirty="0"/>
              <a:t>have written their support of our fast. </a:t>
            </a:r>
            <a:endParaRPr lang="en-US" b="1" dirty="0" smtClean="0"/>
          </a:p>
          <a:p>
            <a:pPr algn="ctr"/>
            <a:endParaRPr lang="en-US" b="1" dirty="0"/>
          </a:p>
          <a:p>
            <a:r>
              <a:rPr lang="en-US" b="1" dirty="0" smtClean="0"/>
              <a:t>	Taiwan  		Philippines	India</a:t>
            </a:r>
            <a:endParaRPr lang="en-US" b="1" dirty="0"/>
          </a:p>
          <a:p>
            <a:r>
              <a:rPr lang="en-US" b="1" dirty="0" smtClean="0"/>
              <a:t>	South Korea 	China		Iraq</a:t>
            </a:r>
          </a:p>
          <a:p>
            <a:r>
              <a:rPr lang="en-US" b="1" dirty="0" smtClean="0"/>
              <a:t>	South </a:t>
            </a:r>
            <a:r>
              <a:rPr lang="en-US" b="1" dirty="0"/>
              <a:t>Africa </a:t>
            </a:r>
            <a:r>
              <a:rPr lang="en-US" b="1" dirty="0" smtClean="0"/>
              <a:t>	Spain		Ireland</a:t>
            </a:r>
          </a:p>
          <a:p>
            <a:r>
              <a:rPr lang="en-US" b="1" dirty="0" smtClean="0"/>
              <a:t>	Scotland 		England		Italy</a:t>
            </a:r>
          </a:p>
          <a:p>
            <a:r>
              <a:rPr lang="en-US" b="1" dirty="0" smtClean="0"/>
              <a:t>	Haiti 		Poland		Hong </a:t>
            </a:r>
            <a:r>
              <a:rPr lang="en-US" b="1" dirty="0"/>
              <a:t>K</a:t>
            </a:r>
            <a:r>
              <a:rPr lang="en-US" b="1" dirty="0" smtClean="0"/>
              <a:t>ong</a:t>
            </a:r>
          </a:p>
          <a:p>
            <a:r>
              <a:rPr lang="en-US" b="1" dirty="0" smtClean="0"/>
              <a:t>	Canada 		New Zealand	Russia</a:t>
            </a:r>
          </a:p>
          <a:p>
            <a:r>
              <a:rPr lang="en-US" b="1" dirty="0" smtClean="0"/>
              <a:t>	United States	Said Arabia	Brazil</a:t>
            </a:r>
          </a:p>
          <a:p>
            <a:r>
              <a:rPr lang="en-US" b="1" dirty="0" smtClean="0"/>
              <a:t>	Argentina	Australia		Wales</a:t>
            </a:r>
            <a:endParaRPr lang="en-US" b="1" dirty="0"/>
          </a:p>
          <a:p>
            <a:endParaRPr lang="en-US" b="1" dirty="0"/>
          </a:p>
        </p:txBody>
      </p:sp>
      <p:pic>
        <p:nvPicPr>
          <p:cNvPr id="1026" name="Picture 2" descr="photo-0001-210x133.jpg"/>
          <p:cNvPicPr>
            <a:picLocks noChangeAspect="1" noChangeArrowheads="1"/>
          </p:cNvPicPr>
          <p:nvPr/>
        </p:nvPicPr>
        <p:blipFill>
          <a:blip r:embed="rId3"/>
          <a:srcRect/>
          <a:stretch>
            <a:fillRect/>
          </a:stretch>
        </p:blipFill>
        <p:spPr bwMode="auto">
          <a:xfrm>
            <a:off x="152400" y="990600"/>
            <a:ext cx="1744633" cy="1066800"/>
          </a:xfrm>
          <a:prstGeom prst="rect">
            <a:avLst/>
          </a:prstGeom>
          <a:noFill/>
          <a:ln w="9525">
            <a:noFill/>
            <a:miter lim="800000"/>
            <a:headEnd/>
            <a:tailEnd/>
          </a:ln>
        </p:spPr>
      </p:pic>
      <p:pic>
        <p:nvPicPr>
          <p:cNvPr id="1027" name="Picture 28" descr="pinetown_north_durban_2-208x132.jpg"/>
          <p:cNvPicPr>
            <a:picLocks noChangeAspect="1" noChangeArrowheads="1"/>
          </p:cNvPicPr>
          <p:nvPr/>
        </p:nvPicPr>
        <p:blipFill>
          <a:blip r:embed="rId4"/>
          <a:srcRect/>
          <a:stretch>
            <a:fillRect/>
          </a:stretch>
        </p:blipFill>
        <p:spPr bwMode="auto">
          <a:xfrm>
            <a:off x="7239000" y="990600"/>
            <a:ext cx="1722569" cy="1143000"/>
          </a:xfrm>
          <a:prstGeom prst="rect">
            <a:avLst/>
          </a:prstGeom>
          <a:noFill/>
          <a:ln w="9525">
            <a:noFill/>
            <a:miter lim="800000"/>
            <a:headEnd/>
            <a:tailEnd/>
          </a:ln>
        </p:spPr>
      </p:pic>
      <p:pic>
        <p:nvPicPr>
          <p:cNvPr id="1028" name="Picture 1" descr="LaSalette101809_004-211x141.jpg"/>
          <p:cNvPicPr>
            <a:picLocks noChangeAspect="1" noChangeArrowheads="1"/>
          </p:cNvPicPr>
          <p:nvPr/>
        </p:nvPicPr>
        <p:blipFill>
          <a:blip r:embed="rId5"/>
          <a:srcRect/>
          <a:stretch>
            <a:fillRect/>
          </a:stretch>
        </p:blipFill>
        <p:spPr bwMode="auto">
          <a:xfrm>
            <a:off x="152400" y="4953000"/>
            <a:ext cx="1752600" cy="1085538"/>
          </a:xfrm>
          <a:prstGeom prst="rect">
            <a:avLst/>
          </a:prstGeom>
          <a:noFill/>
          <a:ln w="9525">
            <a:noFill/>
            <a:miter lim="800000"/>
            <a:headEnd/>
            <a:tailEnd/>
          </a:ln>
        </p:spPr>
      </p:pic>
      <p:pic>
        <p:nvPicPr>
          <p:cNvPr id="1029" name="Picture 32" descr="Lay_Fast_2009_028-150x112.jpg"/>
          <p:cNvPicPr>
            <a:picLocks noChangeAspect="1" noChangeArrowheads="1"/>
          </p:cNvPicPr>
          <p:nvPr/>
        </p:nvPicPr>
        <p:blipFill>
          <a:blip r:embed="rId6"/>
          <a:srcRect/>
          <a:stretch>
            <a:fillRect/>
          </a:stretch>
        </p:blipFill>
        <p:spPr bwMode="auto">
          <a:xfrm>
            <a:off x="7239000" y="5029200"/>
            <a:ext cx="1752600" cy="1108075"/>
          </a:xfrm>
          <a:prstGeom prst="rect">
            <a:avLst/>
          </a:prstGeom>
          <a:noFill/>
          <a:ln w="9525">
            <a:noFill/>
            <a:miter lim="800000"/>
            <a:headEnd/>
            <a:tailEnd/>
          </a:ln>
        </p:spPr>
      </p:pic>
      <p:sp>
        <p:nvSpPr>
          <p:cNvPr id="8" name="TextBox 7"/>
          <p:cNvSpPr txBox="1"/>
          <p:nvPr/>
        </p:nvSpPr>
        <p:spPr>
          <a:xfrm>
            <a:off x="152400" y="2057400"/>
            <a:ext cx="838200" cy="369332"/>
          </a:xfrm>
          <a:prstGeom prst="rect">
            <a:avLst/>
          </a:prstGeom>
          <a:noFill/>
        </p:spPr>
        <p:txBody>
          <a:bodyPr wrap="square" rtlCol="0">
            <a:spAutoFit/>
          </a:bodyPr>
          <a:lstStyle/>
          <a:p>
            <a:r>
              <a:rPr lang="en-US" b="1" dirty="0" smtClean="0">
                <a:solidFill>
                  <a:srgbClr val="0070C0"/>
                </a:solidFill>
              </a:rPr>
              <a:t>ASIA</a:t>
            </a:r>
            <a:endParaRPr lang="en-US" b="1" dirty="0">
              <a:solidFill>
                <a:srgbClr val="0070C0"/>
              </a:solidFill>
            </a:endParaRPr>
          </a:p>
        </p:txBody>
      </p:sp>
      <p:sp>
        <p:nvSpPr>
          <p:cNvPr id="9" name="TextBox 8"/>
          <p:cNvSpPr txBox="1"/>
          <p:nvPr/>
        </p:nvSpPr>
        <p:spPr>
          <a:xfrm>
            <a:off x="8001000" y="2133600"/>
            <a:ext cx="990600" cy="369332"/>
          </a:xfrm>
          <a:prstGeom prst="rect">
            <a:avLst/>
          </a:prstGeom>
          <a:noFill/>
        </p:spPr>
        <p:txBody>
          <a:bodyPr wrap="square" rtlCol="0">
            <a:spAutoFit/>
          </a:bodyPr>
          <a:lstStyle/>
          <a:p>
            <a:r>
              <a:rPr lang="en-US" b="1" dirty="0" smtClean="0">
                <a:solidFill>
                  <a:srgbClr val="0070C0"/>
                </a:solidFill>
              </a:rPr>
              <a:t>AFRICA</a:t>
            </a:r>
            <a:endParaRPr lang="en-US" b="1" dirty="0">
              <a:solidFill>
                <a:srgbClr val="0070C0"/>
              </a:solidFill>
            </a:endParaRPr>
          </a:p>
        </p:txBody>
      </p:sp>
      <p:sp>
        <p:nvSpPr>
          <p:cNvPr id="10" name="TextBox 9"/>
          <p:cNvSpPr txBox="1"/>
          <p:nvPr/>
        </p:nvSpPr>
        <p:spPr>
          <a:xfrm>
            <a:off x="152400" y="4572000"/>
            <a:ext cx="2133600" cy="369332"/>
          </a:xfrm>
          <a:prstGeom prst="rect">
            <a:avLst/>
          </a:prstGeom>
          <a:noFill/>
        </p:spPr>
        <p:txBody>
          <a:bodyPr wrap="square" rtlCol="0">
            <a:spAutoFit/>
          </a:bodyPr>
          <a:lstStyle/>
          <a:p>
            <a:r>
              <a:rPr lang="en-US" b="1" dirty="0" smtClean="0">
                <a:solidFill>
                  <a:srgbClr val="0070C0"/>
                </a:solidFill>
              </a:rPr>
              <a:t>NORTH AMERICA</a:t>
            </a:r>
            <a:endParaRPr lang="en-US" b="1" dirty="0">
              <a:solidFill>
                <a:srgbClr val="0070C0"/>
              </a:solidFill>
            </a:endParaRPr>
          </a:p>
        </p:txBody>
      </p:sp>
      <p:sp>
        <p:nvSpPr>
          <p:cNvPr id="11" name="TextBox 10"/>
          <p:cNvSpPr txBox="1"/>
          <p:nvPr/>
        </p:nvSpPr>
        <p:spPr>
          <a:xfrm>
            <a:off x="6858000" y="4648200"/>
            <a:ext cx="2133600" cy="369332"/>
          </a:xfrm>
          <a:prstGeom prst="rect">
            <a:avLst/>
          </a:prstGeom>
          <a:noFill/>
        </p:spPr>
        <p:txBody>
          <a:bodyPr wrap="square" rtlCol="0">
            <a:spAutoFit/>
          </a:bodyPr>
          <a:lstStyle/>
          <a:p>
            <a:pPr algn="r"/>
            <a:r>
              <a:rPr lang="en-US" b="1" dirty="0" smtClean="0">
                <a:solidFill>
                  <a:srgbClr val="0070C0"/>
                </a:solidFill>
              </a:rPr>
              <a:t>EUROPE</a:t>
            </a:r>
            <a:endParaRPr lang="en-US" b="1" dirty="0">
              <a:solidFill>
                <a:srgbClr val="0070C0"/>
              </a:solidFill>
            </a:endParaRPr>
          </a:p>
        </p:txBody>
      </p:sp>
      <p:pic>
        <p:nvPicPr>
          <p:cNvPr id="12" name="Picture 2"/>
          <p:cNvPicPr>
            <a:picLocks noChangeAspect="1" noChangeArrowheads="1"/>
          </p:cNvPicPr>
          <p:nvPr/>
        </p:nvPicPr>
        <p:blipFill>
          <a:blip r:embed="rId7"/>
          <a:srcRect/>
          <a:stretch>
            <a:fillRect/>
          </a:stretch>
        </p:blipFill>
        <p:spPr bwMode="auto">
          <a:xfrm>
            <a:off x="1981200" y="1219200"/>
            <a:ext cx="5073650" cy="39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en-US" b="1" dirty="0" smtClean="0">
                <a:solidFill>
                  <a:srgbClr val="0070C0"/>
                </a:solidFill>
              </a:rPr>
              <a:t>What form should my Fast take?</a:t>
            </a:r>
            <a:endParaRPr lang="en-US" b="1" dirty="0">
              <a:solidFill>
                <a:srgbClr val="0070C0"/>
              </a:solidFill>
            </a:endParaRPr>
          </a:p>
        </p:txBody>
      </p:sp>
      <p:sp>
        <p:nvSpPr>
          <p:cNvPr id="5" name="TextBox 4"/>
          <p:cNvSpPr txBox="1"/>
          <p:nvPr/>
        </p:nvSpPr>
        <p:spPr>
          <a:xfrm>
            <a:off x="1295400" y="2133600"/>
            <a:ext cx="6858000" cy="2308324"/>
          </a:xfrm>
          <a:prstGeom prst="rect">
            <a:avLst/>
          </a:prstGeom>
          <a:noFill/>
        </p:spPr>
        <p:txBody>
          <a:bodyPr wrap="square" rtlCol="0">
            <a:spAutoFit/>
          </a:bodyPr>
          <a:lstStyle/>
          <a:p>
            <a:pPr algn="ctr"/>
            <a:r>
              <a:rPr lang="en-US" b="1" dirty="0"/>
              <a:t>We fast from the time we get out of bed </a:t>
            </a:r>
            <a:endParaRPr lang="en-US" b="1" dirty="0" smtClean="0"/>
          </a:p>
          <a:p>
            <a:pPr algn="ctr"/>
            <a:endParaRPr lang="en-US" b="1" dirty="0"/>
          </a:p>
          <a:p>
            <a:pPr algn="ctr"/>
            <a:r>
              <a:rPr lang="en-US" b="1" dirty="0" smtClean="0"/>
              <a:t>until </a:t>
            </a:r>
            <a:r>
              <a:rPr lang="en-US" b="1" dirty="0"/>
              <a:t>the </a:t>
            </a:r>
            <a:r>
              <a:rPr lang="en-US" b="1" dirty="0">
                <a:solidFill>
                  <a:srgbClr val="FF0000"/>
                </a:solidFill>
              </a:rPr>
              <a:t>3.00 PM Hour </a:t>
            </a:r>
            <a:r>
              <a:rPr lang="en-US" b="1" dirty="0"/>
              <a:t>– the time of Christ’s death. </a:t>
            </a:r>
            <a:endParaRPr lang="en-US" b="1" dirty="0" smtClean="0"/>
          </a:p>
          <a:p>
            <a:pPr algn="ctr"/>
            <a:endParaRPr lang="en-US" b="1" dirty="0"/>
          </a:p>
          <a:p>
            <a:pPr algn="ctr"/>
            <a:r>
              <a:rPr lang="en-US" b="1" dirty="0" smtClean="0"/>
              <a:t>We </a:t>
            </a:r>
            <a:r>
              <a:rPr lang="en-US" b="1" dirty="0"/>
              <a:t>fast from whatever we can – food or TV or computer</a:t>
            </a:r>
            <a:r>
              <a:rPr lang="en-US" b="1" dirty="0" smtClean="0"/>
              <a:t>. etc</a:t>
            </a:r>
          </a:p>
          <a:p>
            <a:pPr algn="ctr"/>
            <a:endParaRPr lang="en-US" b="1" dirty="0" smtClean="0"/>
          </a:p>
          <a:p>
            <a:pPr algn="ctr"/>
            <a:r>
              <a:rPr lang="en-US" b="1" dirty="0" smtClean="0"/>
              <a:t>We </a:t>
            </a:r>
            <a:r>
              <a:rPr lang="en-US" b="1" dirty="0"/>
              <a:t>close our fast with a private prayer at 3.00 PM. </a:t>
            </a:r>
          </a:p>
          <a:p>
            <a:pPr algn="ctr"/>
            <a:endParaRPr lang="en-US"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456</Words>
  <Application>Microsoft Office PowerPoint</Application>
  <PresentationFormat>On-screen Show (4:3)</PresentationFormat>
  <Paragraphs>96</Paragraphs>
  <Slides>10</Slides>
  <Notes>1</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Office Theme</vt:lpstr>
      <vt:lpstr>Custom Design</vt:lpstr>
      <vt:lpstr>Slide 1</vt:lpstr>
      <vt:lpstr>When is the Lay Fast for Priests?</vt:lpstr>
      <vt:lpstr>Why fast?</vt:lpstr>
      <vt:lpstr>Why fast for priests?</vt:lpstr>
      <vt:lpstr>The Eucharist</vt:lpstr>
      <vt:lpstr>Oneness in Time</vt:lpstr>
      <vt:lpstr>No priest, no Eucharist</vt:lpstr>
      <vt:lpstr>Where is the Lay Fast taking place?</vt:lpstr>
      <vt:lpstr>What form should my Fast take?</vt:lpstr>
      <vt:lpstr>How do I sign up for the Fast?</vt:lpstr>
    </vt:vector>
  </TitlesOfParts>
  <Company>ltxc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jraekell</dc:creator>
  <cp:lastModifiedBy>jraekell</cp:lastModifiedBy>
  <cp:revision>28</cp:revision>
  <dcterms:created xsi:type="dcterms:W3CDTF">2011-05-16T06:18:25Z</dcterms:created>
  <dcterms:modified xsi:type="dcterms:W3CDTF">2011-08-03T15:02:52Z</dcterms:modified>
</cp:coreProperties>
</file>